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VANS, Chantal (HOUNSLOW AND RICHMOND COMMUNITY HEALTHCARE NHS TRUST)" userId="271d15b3-e858-4c3e-b1f2-7f384b8e27b6" providerId="ADAL" clId="{1433255A-588C-4C19-AF50-3F23F4988EEB}"/>
    <pc:docChg chg="modSld">
      <pc:chgData name="REVANS, Chantal (HOUNSLOW AND RICHMOND COMMUNITY HEALTHCARE NHS TRUST)" userId="271d15b3-e858-4c3e-b1f2-7f384b8e27b6" providerId="ADAL" clId="{1433255A-588C-4C19-AF50-3F23F4988EEB}" dt="2024-01-18T17:45:25.449" v="11" actId="207"/>
      <pc:docMkLst>
        <pc:docMk/>
      </pc:docMkLst>
      <pc:sldChg chg="modSp mod">
        <pc:chgData name="REVANS, Chantal (HOUNSLOW AND RICHMOND COMMUNITY HEALTHCARE NHS TRUST)" userId="271d15b3-e858-4c3e-b1f2-7f384b8e27b6" providerId="ADAL" clId="{1433255A-588C-4C19-AF50-3F23F4988EEB}" dt="2024-01-18T17:45:25.449" v="11" actId="207"/>
        <pc:sldMkLst>
          <pc:docMk/>
          <pc:sldMk cId="3050853461" sldId="256"/>
        </pc:sldMkLst>
        <pc:spChg chg="mod">
          <ac:chgData name="REVANS, Chantal (HOUNSLOW AND RICHMOND COMMUNITY HEALTHCARE NHS TRUST)" userId="271d15b3-e858-4c3e-b1f2-7f384b8e27b6" providerId="ADAL" clId="{1433255A-588C-4C19-AF50-3F23F4988EEB}" dt="2024-01-18T17:45:25.449" v="11" actId="207"/>
          <ac:spMkLst>
            <pc:docMk/>
            <pc:sldMk cId="3050853461" sldId="256"/>
            <ac:spMk id="21" creationId="{9BD3BE0F-1656-A98E-0B98-F0A50DC97B37}"/>
          </ac:spMkLst>
        </pc:spChg>
        <pc:grpChg chg="mod">
          <ac:chgData name="REVANS, Chantal (HOUNSLOW AND RICHMOND COMMUNITY HEALTHCARE NHS TRUST)" userId="271d15b3-e858-4c3e-b1f2-7f384b8e27b6" providerId="ADAL" clId="{1433255A-588C-4C19-AF50-3F23F4988EEB}" dt="2024-01-18T17:44:49.095" v="3" actId="1076"/>
          <ac:grpSpMkLst>
            <pc:docMk/>
            <pc:sldMk cId="3050853461" sldId="256"/>
            <ac:grpSpMk id="26" creationId="{A3E7F1DF-6D22-C4B5-842F-2AB07D7AE66A}"/>
          </ac:grpSpMkLst>
        </pc:grpChg>
        <pc:picChg chg="mod">
          <ac:chgData name="REVANS, Chantal (HOUNSLOW AND RICHMOND COMMUNITY HEALTHCARE NHS TRUST)" userId="271d15b3-e858-4c3e-b1f2-7f384b8e27b6" providerId="ADAL" clId="{1433255A-588C-4C19-AF50-3F23F4988EEB}" dt="2024-01-18T17:44:55.726" v="5" actId="1076"/>
          <ac:picMkLst>
            <pc:docMk/>
            <pc:sldMk cId="3050853461" sldId="256"/>
            <ac:picMk id="22" creationId="{1B65F4C9-C544-A69B-BB9E-B575EFE98B4B}"/>
          </ac:picMkLst>
        </pc:picChg>
      </pc:sldChg>
    </pc:docChg>
  </pc:docChgLst>
  <pc:docChgLst>
    <pc:chgData name="WARRINER, Claire (HOUNSLOW AND RICHMOND COMMUNITY HEALTHCARE NHS TRUST)" userId="165f007a-a80c-4f79-b47a-43df7b475c6a" providerId="ADAL" clId="{5D8D5EFD-B93D-473A-B9DD-2DA61AEF4647}"/>
    <pc:docChg chg="undo redo custSel modSld">
      <pc:chgData name="WARRINER, Claire (HOUNSLOW AND RICHMOND COMMUNITY HEALTHCARE NHS TRUST)" userId="165f007a-a80c-4f79-b47a-43df7b475c6a" providerId="ADAL" clId="{5D8D5EFD-B93D-473A-B9DD-2DA61AEF4647}" dt="2024-01-19T10:00:30.076" v="13" actId="20577"/>
      <pc:docMkLst>
        <pc:docMk/>
      </pc:docMkLst>
      <pc:sldChg chg="modSp mod">
        <pc:chgData name="WARRINER, Claire (HOUNSLOW AND RICHMOND COMMUNITY HEALTHCARE NHS TRUST)" userId="165f007a-a80c-4f79-b47a-43df7b475c6a" providerId="ADAL" clId="{5D8D5EFD-B93D-473A-B9DD-2DA61AEF4647}" dt="2024-01-19T10:00:30.076" v="13" actId="20577"/>
        <pc:sldMkLst>
          <pc:docMk/>
          <pc:sldMk cId="3050853461" sldId="256"/>
        </pc:sldMkLst>
        <pc:spChg chg="mod">
          <ac:chgData name="WARRINER, Claire (HOUNSLOW AND RICHMOND COMMUNITY HEALTHCARE NHS TRUST)" userId="165f007a-a80c-4f79-b47a-43df7b475c6a" providerId="ADAL" clId="{5D8D5EFD-B93D-473A-B9DD-2DA61AEF4647}" dt="2024-01-19T10:00:13.827" v="12" actId="1076"/>
          <ac:spMkLst>
            <pc:docMk/>
            <pc:sldMk cId="3050853461" sldId="256"/>
            <ac:spMk id="10" creationId="{743704C6-A46E-96D9-8733-3AA6F2CF4222}"/>
          </ac:spMkLst>
        </pc:spChg>
        <pc:spChg chg="mod">
          <ac:chgData name="WARRINER, Claire (HOUNSLOW AND RICHMOND COMMUNITY HEALTHCARE NHS TRUST)" userId="165f007a-a80c-4f79-b47a-43df7b475c6a" providerId="ADAL" clId="{5D8D5EFD-B93D-473A-B9DD-2DA61AEF4647}" dt="2024-01-19T09:12:46.418" v="3" actId="113"/>
          <ac:spMkLst>
            <pc:docMk/>
            <pc:sldMk cId="3050853461" sldId="256"/>
            <ac:spMk id="15" creationId="{138308D9-E313-6CDA-DFC1-826A51E00AA3}"/>
          </ac:spMkLst>
        </pc:spChg>
        <pc:spChg chg="mod">
          <ac:chgData name="WARRINER, Claire (HOUNSLOW AND RICHMOND COMMUNITY HEALTHCARE NHS TRUST)" userId="165f007a-a80c-4f79-b47a-43df7b475c6a" providerId="ADAL" clId="{5D8D5EFD-B93D-473A-B9DD-2DA61AEF4647}" dt="2024-01-19T10:00:30.076" v="13" actId="20577"/>
          <ac:spMkLst>
            <pc:docMk/>
            <pc:sldMk cId="3050853461" sldId="256"/>
            <ac:spMk id="17" creationId="{2BCE8C81-8D75-B5D1-4B59-3F89AF23A01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9B064-81F6-4425-8E93-8567D37F6C8F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FF4B59-8C2B-4EF8-9AFF-87D389DEE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172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FF4B59-8C2B-4EF8-9AFF-87D389DEEB7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836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6BDC6-4625-F979-0D3D-A37468F766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A58B45-04F2-117B-5696-30CA5FA83A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35D557-D3C9-61F7-AC89-95BE45310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D3B7-7F52-4FFA-89A0-8C07D823A12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0C8C66-1E0E-104D-5051-0D2BF5E7B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1FA0FA-FB90-8BF0-B142-42B1FD45C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538E-BF6D-4256-8B6D-3838D968E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074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29D3B-1386-A9E9-DAEB-A1643DEFF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FF6C4-F690-2912-11E3-51CAD5000F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A035B1-9085-2772-807E-2B6588966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D3B7-7F52-4FFA-89A0-8C07D823A12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227E26-23B0-4344-C308-CE0B605BD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34513-71C2-AAD9-AAF0-261AD131D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538E-BF6D-4256-8B6D-3838D968E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707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0A1652-A2D8-CC87-2971-1E80EB48F6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DB66C0-80AC-5779-5C1F-1CBBF92115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A8797E-F4B4-9365-2EF9-A838F942A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D3B7-7F52-4FFA-89A0-8C07D823A12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E43296-9700-DC72-4486-DE071818F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13CE5A-A38D-F5FA-E8D1-EA28419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538E-BF6D-4256-8B6D-3838D968E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310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3FA73-9DCA-F6CF-FB5A-CE60E4343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D298E-3C7F-34F6-5B08-5AA17660B2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09DC62-2A86-A494-C4B4-27D3D60AD3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E0068C-3F11-61EA-1414-CF80D2932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D3B7-7F52-4FFA-89A0-8C07D823A12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0C0D17-724D-3732-3B2C-E6F4BF5BD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09542D-6F7A-BC9F-2D37-1054A6328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538E-BF6D-4256-8B6D-3838D968E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143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46F2B-FD71-5DE2-967B-07FB717AB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0A688C-4E1E-6F43-91E7-AAFE5E3250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2F0465-C532-BFF3-20FE-CFA3F3C8B1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EDB12A-1D61-B4D1-DE78-D5CCAB8AC2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DC11BF-A284-0B2D-5854-186619D960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37894C1-F654-E446-813B-EF8A6E50D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D3B7-7F52-4FFA-89A0-8C07D823A12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67ED559-5CD6-9CA5-4DC7-581F241F9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BF331F-B0C0-11D4-90EA-C4252324D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538E-BF6D-4256-8B6D-3838D968E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613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457087-07F0-928F-E2CA-32EB44D0B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C48C3E-93AF-3CD7-F34E-06C5196D3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D3B7-7F52-4FFA-89A0-8C07D823A12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22EC5D1-0C83-2137-76B5-DF034DF02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73EE61-943C-6B9A-04D9-C1DB15906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538E-BF6D-4256-8B6D-3838D968E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120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0E19FA-F2D1-1E2B-9422-B68E7E811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D3B7-7F52-4FFA-89A0-8C07D823A12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860D19-5FE5-D099-F669-D3FE7449F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05D318-88E4-098F-A383-0E708E7DA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538E-BF6D-4256-8B6D-3838D968E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372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C22D5-D2EA-BB6C-7445-94B17879F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21F16E-4E11-DB8D-FB2D-9C60652CFF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96570C-A163-F879-556B-CDCC536D67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3E6D9E-EBEA-6CFF-586E-F3A7B3962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D3B7-7F52-4FFA-89A0-8C07D823A12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D3375F-8909-285E-3004-78E7EBD56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55DF82-F925-5674-D1E4-86E0BFFD9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538E-BF6D-4256-8B6D-3838D968E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961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E7826-9EA9-D520-1BC7-337A8FAA3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DE740F2-54BF-B055-A2A4-9C0B30C469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9454DB-6885-CB35-5B48-DC75AA0B5B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BBF620-E5AA-352F-F343-EFA57EE91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D3B7-7F52-4FFA-89A0-8C07D823A12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C8A36F-AFE7-AA89-B239-9CEB5CF96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62BFDE-EF47-EAB8-D758-7D3D3D84C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538E-BF6D-4256-8B6D-3838D968E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052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59843-4251-75AA-BCE1-49C3161BA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6F9FA-F76C-DBD6-793D-C27559FA25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CAB22D-0698-B473-D655-E56F9DB62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D3B7-7F52-4FFA-89A0-8C07D823A12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650348-B1CB-EF2B-53E6-6BE56BAC4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E7DF60-45DA-5347-CE2C-429A701FE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538E-BF6D-4256-8B6D-3838D968E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430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B66E5B-2754-2E7A-846A-721D479339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28886E-1FBE-CB03-15C1-8CE1996A1F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B8514-A983-DC1E-025C-EE9C141C5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D3B7-7F52-4FFA-89A0-8C07D823A12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6C8738-DE85-6440-A648-A01F72B76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210D1D-C413-D76E-A3FC-DE3FC350D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538E-BF6D-4256-8B6D-3838D968E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034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8EA1F3-69BA-E33C-C93B-54ACCF9A9D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1A9B2F-3EBC-BE03-0CA4-95864419E6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EB8B88-E63D-E00D-A504-CE35FFE155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88D3B7-7F52-4FFA-89A0-8C07D823A12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04A58F-7F36-84FE-1B6A-61374EE886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26DAA6-28CB-D8CA-1EF7-3C748F83FC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8E538E-BF6D-4256-8B6D-3838D968E1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19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13" Type="http://schemas.openxmlformats.org/officeDocument/2006/relationships/image" Target="../media/image6.jpg"/><Relationship Id="rId18" Type="http://schemas.openxmlformats.org/officeDocument/2006/relationships/hyperlink" Target="http://www.dentalchoices.org/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12" Type="http://schemas.openxmlformats.org/officeDocument/2006/relationships/hyperlink" Target="https://www.pacey.org.uk/working-in-childcare/spotlight-on/beingschool-ready" TargetMode="External"/><Relationship Id="rId17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6" Type="http://schemas.openxmlformats.org/officeDocument/2006/relationships/hyperlink" Target="https://thesleepcharity.org.uk/information-support/children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11" Type="http://schemas.openxmlformats.org/officeDocument/2006/relationships/hyperlink" Target="http://www.nhs.uk/conditions/baby/babys-development/potty-training-and-bedwetting/" TargetMode="External"/><Relationship Id="rId5" Type="http://schemas.openxmlformats.org/officeDocument/2006/relationships/hyperlink" Target="mailto:hrch.hvadminhub@nhs.net" TargetMode="External"/><Relationship Id="rId15" Type="http://schemas.openxmlformats.org/officeDocument/2006/relationships/image" Target="../media/image8.jpg"/><Relationship Id="rId10" Type="http://schemas.openxmlformats.org/officeDocument/2006/relationships/image" Target="../media/image5.png"/><Relationship Id="rId19" Type="http://schemas.openxmlformats.org/officeDocument/2006/relationships/hyperlink" Target="http://www.nhs.uk/live-well/" TargetMode="External"/><Relationship Id="rId4" Type="http://schemas.openxmlformats.org/officeDocument/2006/relationships/hyperlink" Target="tel:02089733490" TargetMode="External"/><Relationship Id="rId9" Type="http://schemas.openxmlformats.org/officeDocument/2006/relationships/hyperlink" Target="https://eric.org.uk/potty-training" TargetMode="External"/><Relationship Id="rId1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38BAD59-1C35-BF53-CDA3-83BEF4FFEB47}"/>
              </a:ext>
            </a:extLst>
          </p:cNvPr>
          <p:cNvSpPr/>
          <p:nvPr/>
        </p:nvSpPr>
        <p:spPr>
          <a:xfrm>
            <a:off x="6259452" y="81480"/>
            <a:ext cx="5754884" cy="6695037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14ECDB-4C06-C65C-0A22-29AE5E115956}"/>
              </a:ext>
            </a:extLst>
          </p:cNvPr>
          <p:cNvSpPr/>
          <p:nvPr/>
        </p:nvSpPr>
        <p:spPr>
          <a:xfrm>
            <a:off x="177664" y="81480"/>
            <a:ext cx="5754884" cy="6695037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DB3D8F9-08AD-681F-4E70-2DE872BD3D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704" y="81480"/>
            <a:ext cx="1140051" cy="4816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6B651B3-FAF9-925A-B552-7C544A51A9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6416" y="81480"/>
            <a:ext cx="1140051" cy="48162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D678E4-3925-AD49-9261-3F7BEF951206}"/>
              </a:ext>
            </a:extLst>
          </p:cNvPr>
          <p:cNvSpPr txBox="1"/>
          <p:nvPr/>
        </p:nvSpPr>
        <p:spPr>
          <a:xfrm>
            <a:off x="270715" y="193774"/>
            <a:ext cx="4518752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00" b="1" dirty="0">
                <a:solidFill>
                  <a:schemeClr val="accent1"/>
                </a:solidFill>
              </a:rPr>
              <a:t>School Readiness &amp; Your Nursery Age Child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3704C6-A46E-96D9-8733-3AA6F2CF4222}"/>
              </a:ext>
            </a:extLst>
          </p:cNvPr>
          <p:cNvSpPr txBox="1"/>
          <p:nvPr/>
        </p:nvSpPr>
        <p:spPr>
          <a:xfrm>
            <a:off x="402233" y="570592"/>
            <a:ext cx="4102105" cy="166141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R="30099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For Advice and Support with your Child’s Health and Development.</a:t>
            </a:r>
            <a:r>
              <a:rPr lang="en-GB" sz="1600" kern="100" dirty="0">
                <a:solidFill>
                  <a:srgbClr val="000000"/>
                </a:solidFill>
                <a:latin typeface="Frutiger LT Pro"/>
                <a:ea typeface="Calibri" panose="020F0502020204030204" pitchFamily="34" charset="0"/>
              </a:rPr>
              <a:t>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Frutiger LT Pro"/>
              </a:rPr>
              <a:t>The Health Visiting Team can be contacted via a centralised Administration Hub on </a:t>
            </a:r>
            <a:r>
              <a:rPr lang="en-GB" sz="1600" b="0" i="0" u="none" strike="noStrike" dirty="0">
                <a:solidFill>
                  <a:srgbClr val="003087"/>
                </a:solidFill>
                <a:effectLst/>
                <a:latin typeface="Frutiger LT Roman"/>
                <a:hlinkClick r:id="rId4"/>
              </a:rPr>
              <a:t>020 8973 3490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Frutiger LT Pro"/>
              </a:rPr>
              <a:t> / email: </a:t>
            </a:r>
            <a:r>
              <a:rPr lang="en-GB" sz="1600" b="0" i="0" u="none" strike="noStrike" dirty="0">
                <a:solidFill>
                  <a:srgbClr val="003087"/>
                </a:solidFill>
                <a:effectLst/>
                <a:latin typeface="Frutiger LT Roman"/>
                <a:hlinkClick r:id="rId5"/>
              </a:rPr>
              <a:t>hrch.hvadminhub@nhs.net  </a:t>
            </a:r>
            <a:endParaRPr lang="en-GB" sz="1600" kern="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13" name="Picture 12" descr="A qr code with dots&#10;&#10;Description automatically generated">
            <a:extLst>
              <a:ext uri="{FF2B5EF4-FFF2-40B4-BE49-F238E27FC236}">
                <a16:creationId xmlns:a16="http://schemas.microsoft.com/office/drawing/2014/main" id="{2806FCE9-6279-8BFE-8912-73E4A86E276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010" y="940682"/>
            <a:ext cx="989556" cy="989556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38308D9-E313-6CDA-DFC1-826A51E00AA3}"/>
              </a:ext>
            </a:extLst>
          </p:cNvPr>
          <p:cNvSpPr txBox="1"/>
          <p:nvPr/>
        </p:nvSpPr>
        <p:spPr>
          <a:xfrm>
            <a:off x="267686" y="4135530"/>
            <a:ext cx="5568781" cy="255454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ctr">
              <a:tabLst>
                <a:tab pos="457200" algn="l"/>
              </a:tabLst>
            </a:pPr>
            <a:r>
              <a:rPr lang="en-GB" sz="1400" b="1" u="sng" dirty="0"/>
              <a:t>Supporting your Child’s Health &amp; Wellbeing while at nursery &amp; school:</a:t>
            </a:r>
          </a:p>
          <a:p>
            <a:pPr lvl="0" algn="ctr">
              <a:tabLst>
                <a:tab pos="457200" algn="l"/>
              </a:tabLst>
            </a:pPr>
            <a:endParaRPr lang="en-GB" sz="600" b="1" u="sng" dirty="0"/>
          </a:p>
          <a:p>
            <a:pPr lvl="0">
              <a:tabLst>
                <a:tab pos="457200" algn="l"/>
              </a:tabLst>
            </a:pPr>
            <a:r>
              <a:rPr lang="en-GB" sz="1400" b="1" kern="1200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GP</a:t>
            </a:r>
            <a:r>
              <a:rPr lang="en-GB" sz="1400" kern="1200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: </a:t>
            </a:r>
            <a:r>
              <a:rPr lang="en-GB" sz="1400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Your child needs to be registered with a GP.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tabLst>
                <a:tab pos="457200" algn="l"/>
              </a:tabLst>
            </a:pPr>
            <a:r>
              <a:rPr lang="en-GB" sz="1400" b="1" kern="1200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Opticians: </a:t>
            </a:r>
            <a:r>
              <a:rPr lang="en-GB" sz="1400" dirty="0">
                <a:latin typeface="Calibri" panose="020F0502020204030204" pitchFamily="34" charset="0"/>
                <a:ea typeface="Times New Roman" panose="02020603050405020304" pitchFamily="18" charset="0"/>
              </a:rPr>
              <a:t>If possible, it is best for you child to</a:t>
            </a:r>
            <a:r>
              <a:rPr lang="en-GB" sz="1400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have had their first eye test at an opticians before starting Reception Class. </a:t>
            </a:r>
            <a:r>
              <a:rPr lang="en-GB" sz="1400" b="1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Eye tests are free for children at </a:t>
            </a:r>
            <a:r>
              <a:rPr lang="en-GB" sz="1400" b="1" kern="1200" dirty="0">
                <a:effectLst/>
                <a:ea typeface="Times New Roman" panose="02020603050405020304" pitchFamily="18" charset="0"/>
              </a:rPr>
              <a:t>school. </a:t>
            </a:r>
            <a:r>
              <a:rPr lang="en-GB" sz="1400" kern="1200" dirty="0">
                <a:effectLst/>
                <a:ea typeface="Times New Roman" panose="02020603050405020304" pitchFamily="18" charset="0"/>
              </a:rPr>
              <a:t>Vision Screening is also offered in Reception class</a:t>
            </a:r>
            <a:r>
              <a:rPr lang="en-GB" sz="1400" kern="1200" dirty="0">
                <a:solidFill>
                  <a:schemeClr val="accent1"/>
                </a:solidFill>
                <a:effectLst/>
                <a:ea typeface="Times New Roman" panose="02020603050405020304" pitchFamily="18" charset="0"/>
              </a:rPr>
              <a:t>.</a:t>
            </a:r>
            <a:endParaRPr lang="en-GB" sz="1200" dirty="0">
              <a:solidFill>
                <a:schemeClr val="accent1"/>
              </a:solidFill>
              <a:effectLst/>
              <a:ea typeface="Times New Roman" panose="02020603050405020304" pitchFamily="18" charset="0"/>
            </a:endParaRPr>
          </a:p>
          <a:p>
            <a:pPr lvl="0">
              <a:tabLst>
                <a:tab pos="457200" algn="l"/>
              </a:tabLst>
            </a:pPr>
            <a:r>
              <a:rPr lang="en-GB" sz="1400" b="1" kern="1200" dirty="0">
                <a:solidFill>
                  <a:schemeClr val="accent1"/>
                </a:solidFill>
                <a:effectLst/>
                <a:ea typeface="Times New Roman" panose="02020603050405020304" pitchFamily="18" charset="0"/>
              </a:rPr>
              <a:t>Dentist: </a:t>
            </a:r>
            <a:r>
              <a:rPr lang="en-GB" sz="1400" kern="1200" dirty="0">
                <a:effectLst/>
                <a:ea typeface="Times New Roman" panose="02020603050405020304" pitchFamily="18" charset="0"/>
              </a:rPr>
              <a:t>Your child should be registered </a:t>
            </a:r>
            <a:r>
              <a:rPr lang="en-GB" sz="1400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with a dentist: NHS dentists provide free oral health check-ups and treatment for children under the age of 18. 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tabLst>
                <a:tab pos="457200" algn="l"/>
              </a:tabLst>
            </a:pPr>
            <a:r>
              <a:rPr lang="en-GB" sz="1400" b="1" kern="1200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Vaccinations: </a:t>
            </a:r>
            <a:r>
              <a:rPr lang="en-GB" sz="1400" dirty="0">
                <a:latin typeface="Calibri" panose="020F0502020204030204" pitchFamily="34" charset="0"/>
                <a:ea typeface="Times New Roman" panose="02020603050405020304" pitchFamily="18" charset="0"/>
              </a:rPr>
              <a:t>As part of the UK childhood vaccinations schedule your child should be offered </a:t>
            </a:r>
            <a:r>
              <a:rPr lang="en-GB" sz="1400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their </a:t>
            </a:r>
            <a:r>
              <a:rPr lang="en-GB" sz="1400" b="1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“</a:t>
            </a:r>
            <a:r>
              <a:rPr lang="en-GB" sz="1400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pre-school booster and 2</a:t>
            </a:r>
            <a:r>
              <a:rPr lang="en-GB" sz="1400" kern="1200" baseline="300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nd</a:t>
            </a:r>
            <a:r>
              <a:rPr lang="en-GB" sz="1400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MMR” vaccinations. You can book this with the Practice Nurse at your GP surgery.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BCE8C81-8D75-B5D1-4B59-3F89AF23A010}"/>
              </a:ext>
            </a:extLst>
          </p:cNvPr>
          <p:cNvSpPr txBox="1"/>
          <p:nvPr/>
        </p:nvSpPr>
        <p:spPr>
          <a:xfrm>
            <a:off x="416925" y="2249500"/>
            <a:ext cx="5189641" cy="11719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15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Health Visiting Service can support and advise on health and development needs such as:</a:t>
            </a:r>
          </a:p>
          <a:p>
            <a:pPr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15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GB" sz="1500" b="1" kern="100" dirty="0">
                <a:latin typeface="Calibri" panose="020F0502020204030204" pitchFamily="34" charset="0"/>
                <a:ea typeface="Calibri" panose="020F0502020204030204" pitchFamily="34" charset="0"/>
              </a:rPr>
              <a:t>T</a:t>
            </a:r>
            <a:r>
              <a:rPr lang="en-GB" sz="15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oilet training, </a:t>
            </a:r>
            <a:r>
              <a:rPr lang="en-GB" sz="1500" b="1" kern="100" dirty="0">
                <a:latin typeface="Calibri" panose="020F0502020204030204" pitchFamily="34" charset="0"/>
                <a:ea typeface="Calibri" panose="020F0502020204030204" pitchFamily="34" charset="0"/>
              </a:rPr>
              <a:t>S</a:t>
            </a:r>
            <a:r>
              <a:rPr lang="en-GB" sz="15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leep </a:t>
            </a:r>
            <a:r>
              <a:rPr lang="en-GB" sz="1500" b="1" kern="100" dirty="0">
                <a:latin typeface="Calibri" panose="020F0502020204030204" pitchFamily="34" charset="0"/>
                <a:ea typeface="Calibri" panose="020F0502020204030204" pitchFamily="34" charset="0"/>
              </a:rPr>
              <a:t>R</a:t>
            </a:r>
            <a:r>
              <a:rPr lang="en-GB" sz="15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outines</a:t>
            </a:r>
            <a:r>
              <a:rPr lang="en-GB" sz="1500" b="1" kern="100" dirty="0">
                <a:latin typeface="Calibri" panose="020F0502020204030204" pitchFamily="34" charset="0"/>
                <a:ea typeface="Calibri" panose="020F0502020204030204" pitchFamily="34" charset="0"/>
              </a:rPr>
              <a:t>,</a:t>
            </a:r>
            <a:r>
              <a:rPr lang="en-GB" sz="15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Healthy eating advice &amp; General </a:t>
            </a:r>
            <a:r>
              <a:rPr lang="en-GB" sz="1500" b="1" kern="100" dirty="0">
                <a:latin typeface="Calibri" panose="020F0502020204030204" pitchFamily="34" charset="0"/>
                <a:ea typeface="Calibri" panose="020F0502020204030204" pitchFamily="34" charset="0"/>
              </a:rPr>
              <a:t>D</a:t>
            </a:r>
            <a:r>
              <a:rPr lang="en-GB" sz="15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evelopment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BD3BE0F-1656-A98E-0B98-F0A50DC97B37}"/>
              </a:ext>
            </a:extLst>
          </p:cNvPr>
          <p:cNvSpPr txBox="1"/>
          <p:nvPr/>
        </p:nvSpPr>
        <p:spPr>
          <a:xfrm>
            <a:off x="1420583" y="3480762"/>
            <a:ext cx="306858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u="sng" dirty="0">
                <a:solidFill>
                  <a:schemeClr val="accent1"/>
                </a:solidFill>
                <a:effectLst/>
                <a:uFill>
                  <a:solidFill>
                    <a:srgbClr val="0000FF"/>
                  </a:solidFill>
                </a:uFill>
                <a:latin typeface="Calibri" panose="020F0502020204030204" pitchFamily="34" charset="0"/>
                <a:ea typeface="Calibri" panose="020F0502020204030204" pitchFamily="34" charset="0"/>
              </a:rPr>
              <a:t>https://healthiertogether.hrch.nhs.uk</a:t>
            </a:r>
            <a:r>
              <a:rPr lang="en-GB" sz="1400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GB" sz="1400" dirty="0">
              <a:solidFill>
                <a:schemeClr val="accent1"/>
              </a:solidFill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B65F4C9-C544-A69B-BB9E-B575EFE98B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54017" y="3209792"/>
            <a:ext cx="1033339" cy="736559"/>
          </a:xfrm>
          <a:prstGeom prst="rect">
            <a:avLst/>
          </a:prstGeom>
        </p:spPr>
      </p:pic>
      <p:sp>
        <p:nvSpPr>
          <p:cNvPr id="25" name="Shape 291">
            <a:extLst>
              <a:ext uri="{FF2B5EF4-FFF2-40B4-BE49-F238E27FC236}">
                <a16:creationId xmlns:a16="http://schemas.microsoft.com/office/drawing/2014/main" id="{2660B582-FBFD-9A1E-6A6C-E0D56AD42818}"/>
              </a:ext>
            </a:extLst>
          </p:cNvPr>
          <p:cNvSpPr/>
          <p:nvPr/>
        </p:nvSpPr>
        <p:spPr>
          <a:xfrm>
            <a:off x="6188067" y="1402365"/>
            <a:ext cx="20238" cy="19540"/>
          </a:xfrm>
          <a:custGeom>
            <a:avLst/>
            <a:gdLst/>
            <a:ahLst/>
            <a:cxnLst/>
            <a:rect l="0" t="0" r="0" b="0"/>
            <a:pathLst>
              <a:path w="24752" h="24765">
                <a:moveTo>
                  <a:pt x="12370" y="0"/>
                </a:moveTo>
                <a:cubicBezTo>
                  <a:pt x="19202" y="0"/>
                  <a:pt x="24752" y="5588"/>
                  <a:pt x="24752" y="12446"/>
                </a:cubicBezTo>
                <a:cubicBezTo>
                  <a:pt x="24752" y="19177"/>
                  <a:pt x="19202" y="24765"/>
                  <a:pt x="12370" y="24765"/>
                </a:cubicBezTo>
                <a:cubicBezTo>
                  <a:pt x="5537" y="24765"/>
                  <a:pt x="0" y="19177"/>
                  <a:pt x="0" y="12446"/>
                </a:cubicBezTo>
                <a:cubicBezTo>
                  <a:pt x="0" y="5588"/>
                  <a:pt x="5537" y="0"/>
                  <a:pt x="12370" y="0"/>
                </a:cubicBezTo>
                <a:close/>
              </a:path>
            </a:pathLst>
          </a:custGeom>
          <a:ln w="0" cap="flat">
            <a:miter lim="127000"/>
          </a:ln>
        </p:spPr>
        <p:style>
          <a:lnRef idx="0">
            <a:srgbClr val="000000">
              <a:alpha val="0"/>
            </a:srgbClr>
          </a:lnRef>
          <a:fillRef idx="1">
            <a:srgbClr val="000000"/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en-GB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3E7F1DF-6D22-C4B5-842F-2AB07D7AE66A}"/>
              </a:ext>
            </a:extLst>
          </p:cNvPr>
          <p:cNvGrpSpPr/>
          <p:nvPr/>
        </p:nvGrpSpPr>
        <p:grpSpPr>
          <a:xfrm>
            <a:off x="349631" y="3149578"/>
            <a:ext cx="818638" cy="829304"/>
            <a:chOff x="0" y="0"/>
            <a:chExt cx="1072299" cy="1079500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F835BBC8-A915-2071-9640-C4EB52FA1BFC}"/>
                </a:ext>
              </a:extLst>
            </p:cNvPr>
            <p:cNvPicPr/>
            <p:nvPr/>
          </p:nvPicPr>
          <p:blipFill>
            <a:blip r:embed="rId8"/>
            <a:stretch>
              <a:fillRect/>
            </a:stretch>
          </p:blipFill>
          <p:spPr>
            <a:xfrm>
              <a:off x="0" y="0"/>
              <a:ext cx="1072299" cy="1079500"/>
            </a:xfrm>
            <a:prstGeom prst="rect">
              <a:avLst/>
            </a:prstGeom>
          </p:spPr>
        </p:pic>
        <p:sp>
          <p:nvSpPr>
            <p:cNvPr id="28" name="Shape 291">
              <a:extLst>
                <a:ext uri="{FF2B5EF4-FFF2-40B4-BE49-F238E27FC236}">
                  <a16:creationId xmlns:a16="http://schemas.microsoft.com/office/drawing/2014/main" id="{7A4D4D00-6A87-8A5A-0E27-67E4F3344B68}"/>
                </a:ext>
              </a:extLst>
            </p:cNvPr>
            <p:cNvSpPr/>
            <p:nvPr/>
          </p:nvSpPr>
          <p:spPr>
            <a:xfrm>
              <a:off x="448843" y="418719"/>
              <a:ext cx="24752" cy="24765"/>
            </a:xfrm>
            <a:custGeom>
              <a:avLst/>
              <a:gdLst/>
              <a:ahLst/>
              <a:cxnLst/>
              <a:rect l="0" t="0" r="0" b="0"/>
              <a:pathLst>
                <a:path w="24752" h="24765">
                  <a:moveTo>
                    <a:pt x="12370" y="0"/>
                  </a:moveTo>
                  <a:cubicBezTo>
                    <a:pt x="19202" y="0"/>
                    <a:pt x="24752" y="5588"/>
                    <a:pt x="24752" y="12446"/>
                  </a:cubicBezTo>
                  <a:cubicBezTo>
                    <a:pt x="24752" y="19177"/>
                    <a:pt x="19202" y="24765"/>
                    <a:pt x="12370" y="24765"/>
                  </a:cubicBezTo>
                  <a:cubicBezTo>
                    <a:pt x="5537" y="24765"/>
                    <a:pt x="0" y="19177"/>
                    <a:pt x="0" y="12446"/>
                  </a:cubicBezTo>
                  <a:cubicBezTo>
                    <a:pt x="0" y="5588"/>
                    <a:pt x="5537" y="0"/>
                    <a:pt x="12370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8733DE8E-1A28-4B69-A923-45F65E915F08}"/>
              </a:ext>
            </a:extLst>
          </p:cNvPr>
          <p:cNvSpPr txBox="1"/>
          <p:nvPr/>
        </p:nvSpPr>
        <p:spPr>
          <a:xfrm>
            <a:off x="6748797" y="1859327"/>
            <a:ext cx="423056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400" b="0" i="0" dirty="0">
                <a:solidFill>
                  <a:srgbClr val="000000"/>
                </a:solidFill>
                <a:effectLst/>
              </a:rPr>
              <a:t>Generally, your child should be (or nearly) independent going to the toilet</a:t>
            </a:r>
            <a:endParaRPr lang="en-GB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AD60189-6B1E-1DA8-30A7-26DAED6D16B9}"/>
              </a:ext>
            </a:extLst>
          </p:cNvPr>
          <p:cNvSpPr txBox="1"/>
          <p:nvPr/>
        </p:nvSpPr>
        <p:spPr>
          <a:xfrm>
            <a:off x="7388710" y="2380011"/>
            <a:ext cx="3556800" cy="8976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902335" indent="-6350">
              <a:lnSpc>
                <a:spcPct val="100000"/>
              </a:lnSpc>
              <a:spcAft>
                <a:spcPts val="800"/>
              </a:spcAft>
            </a:pPr>
            <a:r>
              <a:rPr lang="en-GB" sz="1400" u="sng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9"/>
              </a:rPr>
              <a:t>https://eric.org.uk/potty-training</a:t>
            </a:r>
            <a:endParaRPr lang="en-GB" sz="1400" u="sng" kern="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902335" indent="-6350">
              <a:lnSpc>
                <a:spcPct val="100000"/>
              </a:lnSpc>
              <a:spcAft>
                <a:spcPts val="800"/>
              </a:spcAft>
            </a:pPr>
            <a:endParaRPr lang="en-GB" sz="1400" u="sng" kern="1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902335" indent="-6350">
              <a:lnSpc>
                <a:spcPct val="100000"/>
              </a:lnSpc>
              <a:spcAft>
                <a:spcPts val="800"/>
              </a:spcAft>
            </a:pPr>
            <a:endParaRPr lang="en-GB" sz="1100" kern="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3" name="Picture 32" descr="A qr code with black dots&#10;&#10;Description automatically generated">
            <a:extLst>
              <a:ext uri="{FF2B5EF4-FFF2-40B4-BE49-F238E27FC236}">
                <a16:creationId xmlns:a16="http://schemas.microsoft.com/office/drawing/2014/main" id="{C1FB21C8-EA7B-9BAD-4116-E085FA444A5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945510" y="2259685"/>
            <a:ext cx="983061" cy="983061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057BE473-C780-1A36-1A7D-D0EA4B90EB7A}"/>
              </a:ext>
            </a:extLst>
          </p:cNvPr>
          <p:cNvSpPr txBox="1"/>
          <p:nvPr/>
        </p:nvSpPr>
        <p:spPr>
          <a:xfrm>
            <a:off x="6555779" y="2739392"/>
            <a:ext cx="438973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hlinkClick r:id="rId11"/>
              </a:rPr>
              <a:t>www.nhs.uk/conditions/baby/babys-development/potty-training-and-bedwetting/</a:t>
            </a:r>
            <a:r>
              <a:rPr lang="en-GB" sz="1400" dirty="0"/>
              <a:t>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7420362-EB27-7920-D57C-3B312D3D8CA6}"/>
              </a:ext>
            </a:extLst>
          </p:cNvPr>
          <p:cNvSpPr txBox="1"/>
          <p:nvPr/>
        </p:nvSpPr>
        <p:spPr>
          <a:xfrm>
            <a:off x="6748797" y="170309"/>
            <a:ext cx="401985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</a:rPr>
              <a:t>Encourage &amp;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support your child to develop their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</a:rPr>
              <a:t> independence and be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ready for starting school </a:t>
            </a:r>
            <a:endParaRPr lang="en-GB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0C8870B-0C31-B318-9CFF-347B1C2E8249}"/>
              </a:ext>
            </a:extLst>
          </p:cNvPr>
          <p:cNvSpPr txBox="1"/>
          <p:nvPr/>
        </p:nvSpPr>
        <p:spPr>
          <a:xfrm>
            <a:off x="7317422" y="693529"/>
            <a:ext cx="35568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400" u="sng" dirty="0">
                <a:solidFill>
                  <a:schemeClr val="accent1"/>
                </a:solidFill>
                <a:effectLst/>
                <a:uFill>
                  <a:solidFill>
                    <a:srgbClr val="0000FF"/>
                  </a:solidFill>
                </a:uFill>
                <a:latin typeface="Calibri" panose="020F0502020204030204" pitchFamily="34" charset="0"/>
                <a:ea typeface="Calibri" panose="020F0502020204030204" pitchFamily="34" charset="0"/>
                <a:hlinkClick r:id="rId12"/>
              </a:rPr>
              <a:t>https://www.pacey.org.uk/working-in-childcare/spotlight-on/beingschool-ready</a:t>
            </a:r>
            <a:endParaRPr lang="en-GB" sz="1400" u="sng" dirty="0">
              <a:solidFill>
                <a:schemeClr val="accent1"/>
              </a:solidFill>
              <a:effectLst/>
              <a:uFill>
                <a:solidFill>
                  <a:srgbClr val="0000FF"/>
                </a:solidFill>
              </a:u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/>
            <a:endParaRPr lang="en-GB" sz="1400" u="sng" dirty="0">
              <a:solidFill>
                <a:schemeClr val="accent1"/>
              </a:solidFill>
              <a:uFill>
                <a:solidFill>
                  <a:srgbClr val="0000FF"/>
                </a:solidFill>
              </a:u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/>
            <a:r>
              <a:rPr lang="en-GB" sz="1400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GB" sz="1400" dirty="0">
              <a:solidFill>
                <a:schemeClr val="accent1"/>
              </a:solidFill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6B4E5BE3-5528-773A-6756-E14E56AF93F5}"/>
              </a:ext>
            </a:extLst>
          </p:cNvPr>
          <p:cNvGrpSpPr/>
          <p:nvPr/>
        </p:nvGrpSpPr>
        <p:grpSpPr>
          <a:xfrm>
            <a:off x="10979358" y="738096"/>
            <a:ext cx="913310" cy="913851"/>
            <a:chOff x="0" y="0"/>
            <a:chExt cx="1140206" cy="1179307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900F9C9-33E8-7901-FFDE-AD8880B73EEA}"/>
                </a:ext>
              </a:extLst>
            </p:cNvPr>
            <p:cNvSpPr/>
            <p:nvPr/>
          </p:nvSpPr>
          <p:spPr>
            <a:xfrm>
              <a:off x="1084263" y="958891"/>
              <a:ext cx="55943" cy="220416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A4403C11-2860-7DE5-FA4A-7413AD1049FC}"/>
                </a:ext>
              </a:extLst>
            </p:cNvPr>
            <p:cNvPicPr/>
            <p:nvPr/>
          </p:nvPicPr>
          <p:blipFill>
            <a:blip r:embed="rId13"/>
            <a:stretch>
              <a:fillRect/>
            </a:stretch>
          </p:blipFill>
          <p:spPr>
            <a:xfrm>
              <a:off x="0" y="0"/>
              <a:ext cx="1079500" cy="1079500"/>
            </a:xfrm>
            <a:prstGeom prst="rect">
              <a:avLst/>
            </a:prstGeom>
          </p:spPr>
        </p:pic>
        <p:sp>
          <p:nvSpPr>
            <p:cNvPr id="44" name="Shape 292">
              <a:extLst>
                <a:ext uri="{FF2B5EF4-FFF2-40B4-BE49-F238E27FC236}">
                  <a16:creationId xmlns:a16="http://schemas.microsoft.com/office/drawing/2014/main" id="{E39C5E1C-DF46-1D2D-02F6-09C507A026D0}"/>
                </a:ext>
              </a:extLst>
            </p:cNvPr>
            <p:cNvSpPr/>
            <p:nvPr/>
          </p:nvSpPr>
          <p:spPr>
            <a:xfrm>
              <a:off x="426936" y="419227"/>
              <a:ext cx="24752" cy="24765"/>
            </a:xfrm>
            <a:custGeom>
              <a:avLst/>
              <a:gdLst/>
              <a:ahLst/>
              <a:cxnLst/>
              <a:rect l="0" t="0" r="0" b="0"/>
              <a:pathLst>
                <a:path w="24752" h="24765">
                  <a:moveTo>
                    <a:pt x="12370" y="0"/>
                  </a:moveTo>
                  <a:cubicBezTo>
                    <a:pt x="19202" y="0"/>
                    <a:pt x="24752" y="5588"/>
                    <a:pt x="24752" y="12446"/>
                  </a:cubicBezTo>
                  <a:cubicBezTo>
                    <a:pt x="24752" y="19177"/>
                    <a:pt x="19202" y="24765"/>
                    <a:pt x="12370" y="24765"/>
                  </a:cubicBezTo>
                  <a:cubicBezTo>
                    <a:pt x="5537" y="24765"/>
                    <a:pt x="0" y="19177"/>
                    <a:pt x="0" y="12446"/>
                  </a:cubicBezTo>
                  <a:cubicBezTo>
                    <a:pt x="0" y="5588"/>
                    <a:pt x="5537" y="0"/>
                    <a:pt x="12370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ECE7FC2D-E004-D800-E67E-B218F4513921}"/>
              </a:ext>
            </a:extLst>
          </p:cNvPr>
          <p:cNvGrpSpPr/>
          <p:nvPr/>
        </p:nvGrpSpPr>
        <p:grpSpPr>
          <a:xfrm>
            <a:off x="6415087" y="791776"/>
            <a:ext cx="888529" cy="900070"/>
            <a:chOff x="0" y="0"/>
            <a:chExt cx="1091184" cy="1198444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A85AEDD5-F6CA-9915-499E-9C46EF4F6A27}"/>
                </a:ext>
              </a:extLst>
            </p:cNvPr>
            <p:cNvSpPr/>
            <p:nvPr/>
          </p:nvSpPr>
          <p:spPr>
            <a:xfrm>
              <a:off x="1035241" y="978029"/>
              <a:ext cx="55943" cy="220415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C99C9AD8-CFA1-6069-3B86-A322FF28DDB4}"/>
                </a:ext>
              </a:extLst>
            </p:cNvPr>
            <p:cNvPicPr/>
            <p:nvPr/>
          </p:nvPicPr>
          <p:blipFill>
            <a:blip r:embed="rId14"/>
            <a:stretch>
              <a:fillRect/>
            </a:stretch>
          </p:blipFill>
          <p:spPr>
            <a:xfrm>
              <a:off x="0" y="0"/>
              <a:ext cx="1036320" cy="1097496"/>
            </a:xfrm>
            <a:prstGeom prst="rect">
              <a:avLst/>
            </a:prstGeom>
          </p:spPr>
        </p:pic>
        <p:sp>
          <p:nvSpPr>
            <p:cNvPr id="48" name="Shape 294">
              <a:extLst>
                <a:ext uri="{FF2B5EF4-FFF2-40B4-BE49-F238E27FC236}">
                  <a16:creationId xmlns:a16="http://schemas.microsoft.com/office/drawing/2014/main" id="{BFA03A86-C051-D562-812D-AFD49D4E7CC0}"/>
                </a:ext>
              </a:extLst>
            </p:cNvPr>
            <p:cNvSpPr/>
            <p:nvPr/>
          </p:nvSpPr>
          <p:spPr>
            <a:xfrm>
              <a:off x="412966" y="419061"/>
              <a:ext cx="24752" cy="24765"/>
            </a:xfrm>
            <a:custGeom>
              <a:avLst/>
              <a:gdLst/>
              <a:ahLst/>
              <a:cxnLst/>
              <a:rect l="0" t="0" r="0" b="0"/>
              <a:pathLst>
                <a:path w="24752" h="24765">
                  <a:moveTo>
                    <a:pt x="12370" y="0"/>
                  </a:moveTo>
                  <a:cubicBezTo>
                    <a:pt x="19202" y="0"/>
                    <a:pt x="24752" y="5589"/>
                    <a:pt x="24752" y="12447"/>
                  </a:cubicBezTo>
                  <a:cubicBezTo>
                    <a:pt x="24752" y="19177"/>
                    <a:pt x="19202" y="24765"/>
                    <a:pt x="12370" y="24765"/>
                  </a:cubicBezTo>
                  <a:cubicBezTo>
                    <a:pt x="5537" y="24765"/>
                    <a:pt x="0" y="19177"/>
                    <a:pt x="0" y="12447"/>
                  </a:cubicBezTo>
                  <a:cubicBezTo>
                    <a:pt x="0" y="5589"/>
                    <a:pt x="5537" y="0"/>
                    <a:pt x="12370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50" name="TextBox 49">
            <a:extLst>
              <a:ext uri="{FF2B5EF4-FFF2-40B4-BE49-F238E27FC236}">
                <a16:creationId xmlns:a16="http://schemas.microsoft.com/office/drawing/2014/main" id="{3AC2EC8B-871F-4820-691E-31FD9FAAA633}"/>
              </a:ext>
            </a:extLst>
          </p:cNvPr>
          <p:cNvSpPr txBox="1"/>
          <p:nvPr/>
        </p:nvSpPr>
        <p:spPr>
          <a:xfrm>
            <a:off x="7806497" y="1264175"/>
            <a:ext cx="24890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u="sng" dirty="0">
                <a:solidFill>
                  <a:schemeClr val="accent1"/>
                </a:solidFill>
                <a:effectLst/>
                <a:uFill>
                  <a:solidFill>
                    <a:srgbClr val="0000FF"/>
                  </a:solidFill>
                </a:uFill>
                <a:latin typeface="Calibri" panose="020F0502020204030204" pitchFamily="34" charset="0"/>
                <a:ea typeface="Calibri" panose="020F0502020204030204" pitchFamily="34" charset="0"/>
              </a:rPr>
              <a:t>https://www.familylives.org.uk</a:t>
            </a:r>
            <a:r>
              <a:rPr lang="en-GB" sz="1400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GB" sz="1400" dirty="0">
              <a:solidFill>
                <a:schemeClr val="accent1"/>
              </a:solidFill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4CC0828-83E4-7057-A11A-03F9E602BDB7}"/>
              </a:ext>
            </a:extLst>
          </p:cNvPr>
          <p:cNvSpPr txBox="1"/>
          <p:nvPr/>
        </p:nvSpPr>
        <p:spPr>
          <a:xfrm>
            <a:off x="6880540" y="4615279"/>
            <a:ext cx="513345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solidFill>
                  <a:schemeClr val="accent1"/>
                </a:solidFill>
              </a:rPr>
              <a:t>www.nhs.uk/conditions/baby/weaning-and-feeding/fussy-eaters/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92D09C8C-C4FD-0514-09C2-5C9839ABB24E}"/>
              </a:ext>
            </a:extLst>
          </p:cNvPr>
          <p:cNvPicPr/>
          <p:nvPr/>
        </p:nvPicPr>
        <p:blipFill>
          <a:blip r:embed="rId15"/>
          <a:stretch>
            <a:fillRect/>
          </a:stretch>
        </p:blipFill>
        <p:spPr>
          <a:xfrm>
            <a:off x="6415087" y="3850205"/>
            <a:ext cx="818638" cy="824518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5C8E0430-80C4-4FE1-F958-A237B21CCF46}"/>
              </a:ext>
            </a:extLst>
          </p:cNvPr>
          <p:cNvSpPr txBox="1"/>
          <p:nvPr/>
        </p:nvSpPr>
        <p:spPr>
          <a:xfrm>
            <a:off x="7233725" y="4080405"/>
            <a:ext cx="44897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solidFill>
                  <a:schemeClr val="accent1"/>
                </a:solidFill>
              </a:rPr>
              <a:t>www.nhs.uk/conditions/baby/weaning-and-feeding/what-to-feed-young-children/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FE51CD6-524C-23D2-00B9-B67C60992121}"/>
              </a:ext>
            </a:extLst>
          </p:cNvPr>
          <p:cNvSpPr txBox="1"/>
          <p:nvPr/>
        </p:nvSpPr>
        <p:spPr>
          <a:xfrm>
            <a:off x="7263261" y="5245747"/>
            <a:ext cx="436801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3-5 year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</a:rPr>
              <a:t>-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olds need 11-13 hours of sleep a night</a:t>
            </a:r>
            <a:endParaRPr lang="en-GB" sz="1400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2D26EE43-4008-DFA9-844B-AE17D1CAFF08}"/>
              </a:ext>
            </a:extLst>
          </p:cNvPr>
          <p:cNvSpPr txBox="1"/>
          <p:nvPr/>
        </p:nvSpPr>
        <p:spPr>
          <a:xfrm>
            <a:off x="6280822" y="5578727"/>
            <a:ext cx="469853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0000FF"/>
                </a:solidFill>
                <a:effectLst/>
                <a:ea typeface="Calibri" panose="020F0502020204030204" pitchFamily="34" charset="0"/>
                <a:hlinkClick r:id="rId16"/>
              </a:rPr>
              <a:t>https://thesleepcharity.org.uk/information-support/children</a:t>
            </a:r>
            <a:r>
              <a:rPr lang="en-GB" sz="1400" dirty="0">
                <a:solidFill>
                  <a:srgbClr val="0000FF"/>
                </a:solidFill>
                <a:effectLst/>
                <a:ea typeface="Times New Roman" panose="02020603050405020304" pitchFamily="18" charset="0"/>
                <a:hlinkClick r:id="rId16"/>
              </a:rPr>
              <a:t>/</a:t>
            </a:r>
            <a:endParaRPr lang="en-GB" sz="1400" dirty="0"/>
          </a:p>
        </p:txBody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DAE5D6E3-9FC7-E995-16F0-E4659236FC7E}"/>
              </a:ext>
            </a:extLst>
          </p:cNvPr>
          <p:cNvPicPr/>
          <p:nvPr/>
        </p:nvPicPr>
        <p:blipFill>
          <a:blip r:embed="rId17"/>
          <a:stretch>
            <a:fillRect/>
          </a:stretch>
        </p:blipFill>
        <p:spPr>
          <a:xfrm>
            <a:off x="10945510" y="5220544"/>
            <a:ext cx="839551" cy="824255"/>
          </a:xfrm>
          <a:prstGeom prst="rect">
            <a:avLst/>
          </a:prstGeom>
        </p:spPr>
      </p:pic>
      <p:sp>
        <p:nvSpPr>
          <p:cNvPr id="68" name="TextBox 67">
            <a:extLst>
              <a:ext uri="{FF2B5EF4-FFF2-40B4-BE49-F238E27FC236}">
                <a16:creationId xmlns:a16="http://schemas.microsoft.com/office/drawing/2014/main" id="{85D193F6-E5FA-7743-B763-C13C8F17E6BD}"/>
              </a:ext>
            </a:extLst>
          </p:cNvPr>
          <p:cNvSpPr txBox="1"/>
          <p:nvPr/>
        </p:nvSpPr>
        <p:spPr>
          <a:xfrm>
            <a:off x="7000220" y="3564231"/>
            <a:ext cx="43409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Calibri" panose="020F0502020204030204" pitchFamily="34" charset="0"/>
              </a:rPr>
              <a:t>Children need a healthy, balanced diet to support their development</a:t>
            </a:r>
            <a:endParaRPr lang="en-GB" sz="1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B893AD-DBCE-DFDF-2833-0BEB00CB4C13}"/>
              </a:ext>
            </a:extLst>
          </p:cNvPr>
          <p:cNvSpPr txBox="1"/>
          <p:nvPr/>
        </p:nvSpPr>
        <p:spPr>
          <a:xfrm>
            <a:off x="7021643" y="6425505"/>
            <a:ext cx="190335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0563C1"/>
                </a:solidFill>
                <a:hlinkClick r:id="rId1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www.dentalchoices.org</a:t>
            </a:r>
            <a:r>
              <a:rPr lang="en-GB" sz="1400" dirty="0"/>
              <a:t>  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B5AC97F-720A-FF64-E0A0-8754A9A170C7}"/>
              </a:ext>
            </a:extLst>
          </p:cNvPr>
          <p:cNvSpPr txBox="1"/>
          <p:nvPr/>
        </p:nvSpPr>
        <p:spPr>
          <a:xfrm>
            <a:off x="9447269" y="6425506"/>
            <a:ext cx="190335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hlinkClick r:id="rId19"/>
              </a:rPr>
              <a:t>www.nhs.uk/live-well/</a:t>
            </a:r>
            <a:r>
              <a:rPr lang="en-GB" sz="1400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F1B4AE6-9C8B-CF17-4F34-A579671C77B3}"/>
              </a:ext>
            </a:extLst>
          </p:cNvPr>
          <p:cNvSpPr txBox="1"/>
          <p:nvPr/>
        </p:nvSpPr>
        <p:spPr>
          <a:xfrm>
            <a:off x="7002547" y="6190776"/>
            <a:ext cx="44344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  Find an NHS dentist:                      Find more information:</a:t>
            </a:r>
          </a:p>
        </p:txBody>
      </p:sp>
    </p:spTree>
    <p:extLst>
      <p:ext uri="{BB962C8B-B14F-4D97-AF65-F5344CB8AC3E}">
        <p14:creationId xmlns:p14="http://schemas.microsoft.com/office/powerpoint/2010/main" val="30508534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37c354b2-85b0-47f5-b222-07b48d774ee3}" enabled="0" method="" siteId="{37c354b2-85b0-47f5-b222-07b48d774ee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294</Words>
  <Application>Microsoft Office PowerPoint</Application>
  <PresentationFormat>Widescreen</PresentationFormat>
  <Paragraphs>30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Frutiger LT Pro</vt:lpstr>
      <vt:lpstr>Frutiger LT Roman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REVANS, Chantal (HOUNSLOW AND RICHMOND COMMUNITY HEALTHCARE NHS TRUST)</dc:creator>
  <cp:lastModifiedBy>Catherine Head</cp:lastModifiedBy>
  <cp:revision>4</cp:revision>
  <dcterms:created xsi:type="dcterms:W3CDTF">2024-01-18T14:25:55Z</dcterms:created>
  <dcterms:modified xsi:type="dcterms:W3CDTF">2024-10-03T12:57:33Z</dcterms:modified>
</cp:coreProperties>
</file>